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Open Sans Extra Bold" charset="1" panose="020B0906030804020204"/>
      <p:regular r:id="rId17"/>
    </p:embeddedFont>
    <p:embeddedFont>
      <p:font typeface="Poppins" charset="1" panose="00000500000000000000"/>
      <p:regular r:id="rId18"/>
    </p:embeddedFont>
    <p:embeddedFont>
      <p:font typeface="Poppins Bold" charset="1" panose="000008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91331" y="3298747"/>
            <a:ext cx="8015383" cy="3201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19"/>
              </a:lnSpc>
            </a:pPr>
            <a:r>
              <a:rPr lang="en-US" sz="915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DWH &amp; ETL </a:t>
            </a:r>
          </a:p>
          <a:p>
            <a:pPr algn="l">
              <a:lnSpc>
                <a:spcPts val="12819"/>
              </a:lnSpc>
              <a:spcBef>
                <a:spcPct val="0"/>
              </a:spcBef>
            </a:pPr>
            <a:r>
              <a:rPr lang="en-US" sz="9156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PROCESS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47857" y="-643475"/>
            <a:ext cx="1286950" cy="128695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757394" y="7522582"/>
            <a:ext cx="8779632" cy="1733977"/>
          </a:xfrm>
          <a:custGeom>
            <a:avLst/>
            <a:gdLst/>
            <a:ahLst/>
            <a:cxnLst/>
            <a:rect r="r" b="b" t="t" l="l"/>
            <a:pathLst>
              <a:path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91331" y="6631448"/>
            <a:ext cx="7366063" cy="501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By: Ali Osseili and Saleh El Moukahal</a:t>
            </a: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8573918" y="3143201"/>
            <a:ext cx="9146584" cy="5246370"/>
            <a:chOff x="0" y="0"/>
            <a:chExt cx="7981950" cy="45783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-5878" t="0" r="-5878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4090" cy="2875472"/>
            </a:xfrm>
            <a:custGeom>
              <a:avLst/>
              <a:gdLst/>
              <a:ahLst/>
              <a:cxnLst/>
              <a:rect r="r" b="b" t="t" l="l"/>
              <a:pathLst>
                <a:path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5400000">
            <a:off x="546561" y="3625339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729917" y="1389069"/>
            <a:ext cx="10061156" cy="7859710"/>
          </a:xfrm>
          <a:custGeom>
            <a:avLst/>
            <a:gdLst/>
            <a:ahLst/>
            <a:cxnLst/>
            <a:rect r="r" b="b" t="t" l="l"/>
            <a:pathLst>
              <a:path h="7859710" w="10061156">
                <a:moveTo>
                  <a:pt x="0" y="0"/>
                </a:moveTo>
                <a:lnTo>
                  <a:pt x="10061157" y="0"/>
                </a:lnTo>
                <a:lnTo>
                  <a:pt x="10061157" y="7859710"/>
                </a:lnTo>
                <a:lnTo>
                  <a:pt x="0" y="78597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34" r="-65251" b="-434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82041" y="1432339"/>
            <a:ext cx="8199094" cy="1244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Loading the Data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82041" y="3100978"/>
            <a:ext cx="9844818" cy="6443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5"/>
              </a:lnSpc>
            </a:pPr>
          </a:p>
          <a:p>
            <a:pPr algn="l">
              <a:lnSpc>
                <a:spcPts val="3435"/>
              </a:lnSpc>
            </a:pPr>
            <a:r>
              <a:rPr lang="en-US" sz="2453" spc="-49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Fact Table (f_products): Contains core metrics and foreign keys to dimension tables.</a:t>
            </a:r>
          </a:p>
          <a:p>
            <a:pPr algn="l">
              <a:lnSpc>
                <a:spcPts val="3435"/>
              </a:lnSpc>
            </a:pPr>
          </a:p>
          <a:p>
            <a:pPr algn="l">
              <a:lnSpc>
                <a:spcPts val="3435"/>
              </a:lnSpc>
            </a:pPr>
            <a:r>
              <a:rPr lang="en-US" sz="2453" spc="-49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Dimension</a:t>
            </a:r>
            <a:r>
              <a:rPr lang="en-US" sz="2453" spc="-49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 Tables:</a:t>
            </a:r>
          </a:p>
          <a:p>
            <a:pPr algn="l" marL="1059508" indent="-353169" lvl="2">
              <a:lnSpc>
                <a:spcPts val="3435"/>
              </a:lnSpc>
              <a:buFont typeface="Arial"/>
              <a:buChar char="⚬"/>
            </a:pPr>
            <a:r>
              <a:rPr lang="en-US" sz="2453" spc="-49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d_customers: Extracted unique customer information</a:t>
            </a:r>
          </a:p>
          <a:p>
            <a:pPr algn="l" marL="1059508" indent="-353169" lvl="2">
              <a:lnSpc>
                <a:spcPts val="3435"/>
              </a:lnSpc>
              <a:buFont typeface="Arial"/>
              <a:buChar char="⚬"/>
            </a:pPr>
            <a:r>
              <a:rPr lang="en-US" sz="2453" spc="-49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d_reviews: Separated review data, linked to products and customers</a:t>
            </a:r>
          </a:p>
          <a:p>
            <a:pPr algn="l" marL="1059508" indent="-353169" lvl="2">
              <a:lnSpc>
                <a:spcPts val="3435"/>
              </a:lnSpc>
              <a:buFont typeface="Arial"/>
              <a:buChar char="⚬"/>
            </a:pPr>
            <a:r>
              <a:rPr lang="en-US" sz="2453" spc="-49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d_questions: Isolated product Q&amp;A data</a:t>
            </a:r>
          </a:p>
          <a:p>
            <a:pPr algn="l" marL="1059508" indent="-353169" lvl="2">
              <a:lnSpc>
                <a:spcPts val="3435"/>
              </a:lnSpc>
              <a:buFont typeface="Arial"/>
              <a:buChar char="⚬"/>
            </a:pPr>
            <a:r>
              <a:rPr lang="en-US" sz="2453" spc="-49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d_categories: Created a separate table for product categories</a:t>
            </a:r>
          </a:p>
          <a:p>
            <a:pPr algn="l" marL="1059508" indent="-353169" lvl="2">
              <a:lnSpc>
                <a:spcPts val="3435"/>
              </a:lnSpc>
              <a:buFont typeface="Arial"/>
              <a:buChar char="⚬"/>
            </a:pPr>
            <a:r>
              <a:rPr lang="en-US" sz="2453" spc="-49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d_countries: Extracted unique country information</a:t>
            </a:r>
          </a:p>
          <a:p>
            <a:pPr algn="l" marL="1059508" indent="-353169" lvl="2">
              <a:lnSpc>
                <a:spcPts val="3435"/>
              </a:lnSpc>
              <a:buFont typeface="Arial"/>
              <a:buChar char="⚬"/>
            </a:pPr>
            <a:r>
              <a:rPr lang="en-US" sz="2453" spc="-49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d_conditions: Separated stocks condition data</a:t>
            </a:r>
          </a:p>
          <a:p>
            <a:pPr algn="l" marL="1059508" indent="-353169" lvl="2">
              <a:lnSpc>
                <a:spcPts val="3435"/>
              </a:lnSpc>
              <a:buFont typeface="Arial"/>
              <a:buChar char="⚬"/>
            </a:pPr>
            <a:r>
              <a:rPr lang="en-US" sz="2453" spc="-49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d_manufacturers: Isolated manufacturer information</a:t>
            </a:r>
          </a:p>
          <a:p>
            <a:pPr algn="l">
              <a:lnSpc>
                <a:spcPts val="3435"/>
              </a:lnSpc>
              <a:spcBef>
                <a:spcPct val="0"/>
              </a:spcBef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5400000">
            <a:off x="546561" y="4836785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656283" y="-2445901"/>
            <a:ext cx="15178802" cy="1517880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007842" y="-1797460"/>
            <a:ext cx="13881919" cy="1388191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33118" y="3967385"/>
            <a:ext cx="6033363" cy="222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933"/>
              </a:lnSpc>
              <a:spcBef>
                <a:spcPct val="0"/>
              </a:spcBef>
            </a:pPr>
            <a:r>
              <a:rPr lang="en-US" sz="638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Data Validation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618101" y="176799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10162447" y="1825672"/>
            <a:ext cx="7297215" cy="1573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1782" spc="-35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Completeness Check:</a:t>
            </a:r>
          </a:p>
          <a:p>
            <a:pPr algn="l" marL="384815" indent="-192407" lvl="1">
              <a:lnSpc>
                <a:spcPts val="2495"/>
              </a:lnSpc>
              <a:buFont typeface="Arial"/>
              <a:buChar char="•"/>
            </a:pPr>
            <a:r>
              <a:rPr lang="en-US" sz="1782" spc="-35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Ensure all expected columns are present</a:t>
            </a:r>
          </a:p>
          <a:p>
            <a:pPr algn="l" marL="384815" indent="-192407" lvl="1">
              <a:lnSpc>
                <a:spcPts val="2495"/>
              </a:lnSpc>
              <a:buFont typeface="Arial"/>
              <a:buChar char="•"/>
            </a:pPr>
            <a:r>
              <a:rPr lang="en-US" sz="1782" spc="-35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Check for missing values in critical fields</a:t>
            </a:r>
          </a:p>
          <a:p>
            <a:pPr algn="l" marL="384815" indent="-192407" lvl="1">
              <a:lnSpc>
                <a:spcPts val="2495"/>
              </a:lnSpc>
              <a:buFont typeface="Arial"/>
              <a:buChar char="•"/>
            </a:pPr>
            <a:r>
              <a:rPr lang="en-US" sz="1782" spc="-35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Verify the number of rows matches expectations</a:t>
            </a:r>
          </a:p>
          <a:p>
            <a:pPr algn="l">
              <a:lnSpc>
                <a:spcPts val="2495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763159" y="204120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01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144000" y="3541391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3" id="13"/>
          <p:cNvSpPr txBox="true"/>
          <p:nvPr/>
        </p:nvSpPr>
        <p:spPr>
          <a:xfrm rot="0">
            <a:off x="10688346" y="3756634"/>
            <a:ext cx="5768345" cy="946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  <a:spcBef>
                <a:spcPct val="0"/>
              </a:spcBef>
            </a:pPr>
            <a:r>
              <a:rPr lang="en-US" sz="1782" spc="-35" strike="noStrike" u="none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Data Type Validation:</a:t>
            </a:r>
          </a:p>
          <a:p>
            <a:pPr algn="l" marL="384814" indent="-192407" lvl="1">
              <a:lnSpc>
                <a:spcPts val="2495"/>
              </a:lnSpc>
              <a:spcBef>
                <a:spcPct val="0"/>
              </a:spcBef>
              <a:buFont typeface="Arial"/>
              <a:buChar char="•"/>
            </a:pPr>
            <a:r>
              <a:rPr lang="en-US" sz="1782" spc="-35" strike="noStrike" u="none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Confirm each column has the correct data type</a:t>
            </a:r>
          </a:p>
          <a:p>
            <a:pPr algn="l">
              <a:lnSpc>
                <a:spcPts val="2495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289058" y="3814603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02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9144000" y="5318072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6" id="16"/>
          <p:cNvSpPr txBox="true"/>
          <p:nvPr/>
        </p:nvSpPr>
        <p:spPr>
          <a:xfrm rot="0">
            <a:off x="10688346" y="5481583"/>
            <a:ext cx="7029615" cy="946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  <a:spcBef>
                <a:spcPct val="0"/>
              </a:spcBef>
            </a:pPr>
            <a:r>
              <a:rPr lang="en-US" sz="1782" spc="-35" strike="noStrike" u="none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Range and Constraint Checks:</a:t>
            </a:r>
          </a:p>
          <a:p>
            <a:pPr algn="l" marL="384814" indent="-192407" lvl="1">
              <a:lnSpc>
                <a:spcPts val="2495"/>
              </a:lnSpc>
              <a:spcBef>
                <a:spcPct val="0"/>
              </a:spcBef>
              <a:buFont typeface="Arial"/>
              <a:buChar char="•"/>
            </a:pPr>
            <a:r>
              <a:rPr lang="en-US" sz="1782" spc="-35" strike="noStrike" u="none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Verify numerical fields are within expected ranges</a:t>
            </a:r>
          </a:p>
          <a:p>
            <a:pPr algn="l" marL="384814" indent="-192407" lvl="1">
              <a:lnSpc>
                <a:spcPts val="2495"/>
              </a:lnSpc>
              <a:spcBef>
                <a:spcPct val="0"/>
              </a:spcBef>
              <a:buFont typeface="Arial"/>
              <a:buChar char="•"/>
            </a:pPr>
            <a:r>
              <a:rPr lang="en-US" sz="1782" spc="-35" strike="noStrike" u="none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Ensure categorical variables only contain valid categories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89058" y="5591284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03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8618101" y="7094753"/>
            <a:ext cx="1424256" cy="1424256"/>
          </a:xfrm>
          <a:custGeom>
            <a:avLst/>
            <a:gdLst/>
            <a:ahLst/>
            <a:cxnLst/>
            <a:rect r="r" b="b" t="t" l="l"/>
            <a:pathLst>
              <a:path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9" id="19"/>
          <p:cNvSpPr txBox="true"/>
          <p:nvPr/>
        </p:nvSpPr>
        <p:spPr>
          <a:xfrm rot="0">
            <a:off x="10423198" y="7279561"/>
            <a:ext cx="5768345" cy="946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5"/>
              </a:lnSpc>
              <a:spcBef>
                <a:spcPct val="0"/>
              </a:spcBef>
            </a:pPr>
            <a:r>
              <a:rPr lang="en-US" sz="1782" spc="-35" strike="noStrike" u="none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Consistency and Relationship Validation:</a:t>
            </a:r>
          </a:p>
          <a:p>
            <a:pPr algn="l" marL="384814" indent="-192407" lvl="1">
              <a:lnSpc>
                <a:spcPts val="2495"/>
              </a:lnSpc>
              <a:spcBef>
                <a:spcPct val="0"/>
              </a:spcBef>
              <a:buFont typeface="Arial"/>
              <a:buChar char="•"/>
            </a:pPr>
            <a:r>
              <a:rPr lang="en-US" sz="1782" spc="-35" strike="noStrike" u="none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Check for duplicate records</a:t>
            </a:r>
          </a:p>
          <a:p>
            <a:pPr algn="l" marL="384814" indent="-192407" lvl="1">
              <a:lnSpc>
                <a:spcPts val="2495"/>
              </a:lnSpc>
              <a:spcBef>
                <a:spcPct val="0"/>
              </a:spcBef>
              <a:buFont typeface="Arial"/>
              <a:buChar char="•"/>
            </a:pPr>
            <a:r>
              <a:rPr lang="en-US" sz="1782" spc="-35" strike="noStrike" u="none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Verify referential integrity between tables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63159" y="7367965"/>
            <a:ext cx="1134140" cy="80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04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7905455" y="2656032"/>
            <a:ext cx="373607" cy="373607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315313" y="4180490"/>
            <a:ext cx="373607" cy="37360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944228" y="7402839"/>
            <a:ext cx="373607" cy="373607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8309460" y="5760481"/>
            <a:ext cx="373607" cy="373607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44636" y="6970506"/>
            <a:ext cx="4244005" cy="1219127"/>
            <a:chOff x="0" y="0"/>
            <a:chExt cx="922973" cy="2651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22973" cy="265132"/>
            </a:xfrm>
            <a:custGeom>
              <a:avLst/>
              <a:gdLst/>
              <a:ahLst/>
              <a:cxnLst/>
              <a:rect r="r" b="b" t="t" l="l"/>
              <a:pathLst>
                <a:path h="265132" w="922973">
                  <a:moveTo>
                    <a:pt x="0" y="0"/>
                  </a:moveTo>
                  <a:lnTo>
                    <a:pt x="922973" y="0"/>
                  </a:lnTo>
                  <a:lnTo>
                    <a:pt x="922973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22973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22243" y="6962768"/>
            <a:ext cx="4270943" cy="1226865"/>
            <a:chOff x="0" y="0"/>
            <a:chExt cx="922973" cy="2651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22973" cy="265132"/>
            </a:xfrm>
            <a:custGeom>
              <a:avLst/>
              <a:gdLst/>
              <a:ahLst/>
              <a:cxnLst/>
              <a:rect r="r" b="b" t="t" l="l"/>
              <a:pathLst>
                <a:path h="265132" w="922973">
                  <a:moveTo>
                    <a:pt x="0" y="0"/>
                  </a:moveTo>
                  <a:lnTo>
                    <a:pt x="922973" y="0"/>
                  </a:lnTo>
                  <a:lnTo>
                    <a:pt x="922973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22973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766494" y="9340175"/>
            <a:ext cx="21820987" cy="946825"/>
            <a:chOff x="0" y="0"/>
            <a:chExt cx="6110362" cy="26513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10362" cy="265132"/>
            </a:xfrm>
            <a:custGeom>
              <a:avLst/>
              <a:gdLst/>
              <a:ahLst/>
              <a:cxnLst/>
              <a:rect r="r" b="b" t="t" l="l"/>
              <a:pathLst>
                <a:path h="265132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6110362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1766494" y="-816076"/>
            <a:ext cx="21820987" cy="1762900"/>
            <a:chOff x="0" y="0"/>
            <a:chExt cx="6110362" cy="49365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110362" cy="493651"/>
            </a:xfrm>
            <a:custGeom>
              <a:avLst/>
              <a:gdLst/>
              <a:ahLst/>
              <a:cxnLst/>
              <a:rect r="r" b="b" t="t" l="l"/>
              <a:pathLst>
                <a:path h="493651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493651"/>
                  </a:lnTo>
                  <a:lnTo>
                    <a:pt x="0" y="493651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110362" cy="5317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1722243" y="2726501"/>
            <a:ext cx="4270943" cy="4236267"/>
          </a:xfrm>
          <a:custGeom>
            <a:avLst/>
            <a:gdLst/>
            <a:ahLst/>
            <a:cxnLst/>
            <a:rect r="r" b="b" t="t" l="l"/>
            <a:pathLst>
              <a:path h="4236267" w="4270943">
                <a:moveTo>
                  <a:pt x="0" y="0"/>
                </a:moveTo>
                <a:lnTo>
                  <a:pt x="4270943" y="0"/>
                </a:lnTo>
                <a:lnTo>
                  <a:pt x="4270943" y="4236267"/>
                </a:lnTo>
                <a:lnTo>
                  <a:pt x="0" y="42362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244636" y="2726501"/>
            <a:ext cx="4244005" cy="4244005"/>
          </a:xfrm>
          <a:custGeom>
            <a:avLst/>
            <a:gdLst/>
            <a:ahLst/>
            <a:cxnLst/>
            <a:rect r="r" b="b" t="t" l="l"/>
            <a:pathLst>
              <a:path h="4244005" w="4244005">
                <a:moveTo>
                  <a:pt x="0" y="0"/>
                </a:moveTo>
                <a:lnTo>
                  <a:pt x="4244005" y="0"/>
                </a:lnTo>
                <a:lnTo>
                  <a:pt x="4244005" y="4244005"/>
                </a:lnTo>
                <a:lnTo>
                  <a:pt x="0" y="42440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506781" y="4318316"/>
            <a:ext cx="7274437" cy="10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Meet Us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666081" y="7305062"/>
            <a:ext cx="3401115" cy="473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3"/>
              </a:lnSpc>
            </a:pPr>
            <a:r>
              <a:rPr lang="en-US" sz="2688" spc="51">
                <a:solidFill>
                  <a:srgbClr val="FDFDFD"/>
                </a:solidFill>
                <a:latin typeface="Poppins Bold"/>
                <a:ea typeface="Poppins Bold"/>
                <a:cs typeface="Poppins Bold"/>
                <a:sym typeface="Poppins Bold"/>
              </a:rPr>
              <a:t>Saleh El Moukahal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146363" y="7299931"/>
            <a:ext cx="3422702" cy="476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7"/>
              </a:lnSpc>
            </a:pPr>
            <a:r>
              <a:rPr lang="en-US" sz="2705" spc="51">
                <a:solidFill>
                  <a:srgbClr val="FDFDFD"/>
                </a:solidFill>
                <a:latin typeface="Poppins Bold"/>
                <a:ea typeface="Poppins Bold"/>
                <a:cs typeface="Poppins Bold"/>
                <a:sym typeface="Poppins Bold"/>
              </a:rPr>
              <a:t>Ali Osseili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4090" cy="2875472"/>
            </a:xfrm>
            <a:custGeom>
              <a:avLst/>
              <a:gdLst/>
              <a:ahLst/>
              <a:cxnLst/>
              <a:rect r="r" b="b" t="t" l="l"/>
              <a:pathLst>
                <a:path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5400000">
            <a:off x="1860785" y="3679041"/>
            <a:ext cx="688709" cy="611073"/>
          </a:xfrm>
          <a:custGeom>
            <a:avLst/>
            <a:gdLst/>
            <a:ahLst/>
            <a:cxnLst/>
            <a:rect r="r" b="b" t="t" l="l"/>
            <a:pathLst>
              <a:path h="611073" w="688709">
                <a:moveTo>
                  <a:pt x="0" y="0"/>
                </a:moveTo>
                <a:lnTo>
                  <a:pt x="688709" y="0"/>
                </a:lnTo>
                <a:lnTo>
                  <a:pt x="688709" y="611073"/>
                </a:lnTo>
                <a:lnTo>
                  <a:pt x="0" y="6110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5400000">
            <a:off x="1860785" y="4522183"/>
            <a:ext cx="688709" cy="611073"/>
          </a:xfrm>
          <a:custGeom>
            <a:avLst/>
            <a:gdLst/>
            <a:ahLst/>
            <a:cxnLst/>
            <a:rect r="r" b="b" t="t" l="l"/>
            <a:pathLst>
              <a:path h="611073" w="688709">
                <a:moveTo>
                  <a:pt x="0" y="0"/>
                </a:moveTo>
                <a:lnTo>
                  <a:pt x="688709" y="0"/>
                </a:lnTo>
                <a:lnTo>
                  <a:pt x="688709" y="611072"/>
                </a:lnTo>
                <a:lnTo>
                  <a:pt x="0" y="6110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400000">
            <a:off x="1860785" y="5364961"/>
            <a:ext cx="688709" cy="611073"/>
          </a:xfrm>
          <a:custGeom>
            <a:avLst/>
            <a:gdLst/>
            <a:ahLst/>
            <a:cxnLst/>
            <a:rect r="r" b="b" t="t" l="l"/>
            <a:pathLst>
              <a:path h="611073" w="688709">
                <a:moveTo>
                  <a:pt x="0" y="0"/>
                </a:moveTo>
                <a:lnTo>
                  <a:pt x="688709" y="0"/>
                </a:lnTo>
                <a:lnTo>
                  <a:pt x="688709" y="611072"/>
                </a:lnTo>
                <a:lnTo>
                  <a:pt x="0" y="6110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400000">
            <a:off x="1860785" y="6208102"/>
            <a:ext cx="688709" cy="611073"/>
          </a:xfrm>
          <a:custGeom>
            <a:avLst/>
            <a:gdLst/>
            <a:ahLst/>
            <a:cxnLst/>
            <a:rect r="r" b="b" t="t" l="l"/>
            <a:pathLst>
              <a:path h="611073" w="688709">
                <a:moveTo>
                  <a:pt x="0" y="0"/>
                </a:moveTo>
                <a:lnTo>
                  <a:pt x="688709" y="0"/>
                </a:lnTo>
                <a:lnTo>
                  <a:pt x="688709" y="611073"/>
                </a:lnTo>
                <a:lnTo>
                  <a:pt x="0" y="6110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5400000">
            <a:off x="1860785" y="7050880"/>
            <a:ext cx="688709" cy="611073"/>
          </a:xfrm>
          <a:custGeom>
            <a:avLst/>
            <a:gdLst/>
            <a:ahLst/>
            <a:cxnLst/>
            <a:rect r="r" b="b" t="t" l="l"/>
            <a:pathLst>
              <a:path h="611073" w="688709">
                <a:moveTo>
                  <a:pt x="0" y="0"/>
                </a:moveTo>
                <a:lnTo>
                  <a:pt x="688709" y="0"/>
                </a:lnTo>
                <a:lnTo>
                  <a:pt x="688709" y="611073"/>
                </a:lnTo>
                <a:lnTo>
                  <a:pt x="0" y="6110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5400000">
            <a:off x="1860785" y="7894021"/>
            <a:ext cx="688709" cy="611073"/>
          </a:xfrm>
          <a:custGeom>
            <a:avLst/>
            <a:gdLst/>
            <a:ahLst/>
            <a:cxnLst/>
            <a:rect r="r" b="b" t="t" l="l"/>
            <a:pathLst>
              <a:path h="611073" w="688709">
                <a:moveTo>
                  <a:pt x="0" y="0"/>
                </a:moveTo>
                <a:lnTo>
                  <a:pt x="688709" y="0"/>
                </a:lnTo>
                <a:lnTo>
                  <a:pt x="688709" y="611073"/>
                </a:lnTo>
                <a:lnTo>
                  <a:pt x="0" y="6110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770521" y="384221"/>
            <a:ext cx="9458868" cy="9575706"/>
          </a:xfrm>
          <a:custGeom>
            <a:avLst/>
            <a:gdLst/>
            <a:ahLst/>
            <a:cxnLst/>
            <a:rect r="r" b="b" t="t" l="l"/>
            <a:pathLst>
              <a:path h="9575706" w="9458868">
                <a:moveTo>
                  <a:pt x="0" y="0"/>
                </a:moveTo>
                <a:lnTo>
                  <a:pt x="9458868" y="0"/>
                </a:lnTo>
                <a:lnTo>
                  <a:pt x="9458868" y="9575706"/>
                </a:lnTo>
                <a:lnTo>
                  <a:pt x="0" y="95757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547" t="0" r="-45229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899603" y="1987964"/>
            <a:ext cx="6760246" cy="1244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Overview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72712" y="3588419"/>
            <a:ext cx="6173177" cy="687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85"/>
              </a:lnSpc>
              <a:spcBef>
                <a:spcPct val="0"/>
              </a:spcBef>
            </a:pPr>
            <a:r>
              <a:rPr lang="en-US" sz="3846" spc="-7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Understanding the data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872712" y="4431560"/>
            <a:ext cx="5584516" cy="687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85"/>
              </a:lnSpc>
              <a:spcBef>
                <a:spcPct val="0"/>
              </a:spcBef>
            </a:pPr>
            <a:r>
              <a:rPr lang="en-US" sz="3846" spc="-7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DWH designing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872712" y="5274338"/>
            <a:ext cx="6271288" cy="687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85"/>
              </a:lnSpc>
              <a:spcBef>
                <a:spcPct val="0"/>
              </a:spcBef>
            </a:pPr>
            <a:r>
              <a:rPr lang="en-US" sz="3846" spc="-7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Data Extraction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872712" y="6117480"/>
            <a:ext cx="5927902" cy="687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85"/>
              </a:lnSpc>
              <a:spcBef>
                <a:spcPct val="0"/>
              </a:spcBef>
            </a:pPr>
            <a:r>
              <a:rPr lang="en-US" sz="3846" spc="-7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Data Transformation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872712" y="6960258"/>
            <a:ext cx="6173177" cy="687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85"/>
              </a:lnSpc>
              <a:spcBef>
                <a:spcPct val="0"/>
              </a:spcBef>
            </a:pPr>
            <a:r>
              <a:rPr lang="en-US" sz="3846" spc="-7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Loading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872712" y="7803399"/>
            <a:ext cx="5927902" cy="687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85"/>
              </a:lnSpc>
              <a:spcBef>
                <a:spcPct val="0"/>
              </a:spcBef>
            </a:pPr>
            <a:r>
              <a:rPr lang="en-US" sz="3846" spc="-7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Data Validation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656283" y="-2445901"/>
            <a:ext cx="15178802" cy="1517880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007842" y="-1797460"/>
            <a:ext cx="13881919" cy="1388191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905455" y="2656032"/>
            <a:ext cx="373607" cy="37360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315313" y="4180490"/>
            <a:ext cx="373607" cy="37360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944228" y="7402839"/>
            <a:ext cx="373607" cy="37360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309460" y="5760481"/>
            <a:ext cx="373607" cy="373607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9384545" y="457455"/>
            <a:ext cx="8036901" cy="3534264"/>
          </a:xfrm>
          <a:custGeom>
            <a:avLst/>
            <a:gdLst/>
            <a:ahLst/>
            <a:cxnLst/>
            <a:rect r="r" b="b" t="t" l="l"/>
            <a:pathLst>
              <a:path h="3534264" w="8036901">
                <a:moveTo>
                  <a:pt x="0" y="0"/>
                </a:moveTo>
                <a:lnTo>
                  <a:pt x="8036901" y="0"/>
                </a:lnTo>
                <a:lnTo>
                  <a:pt x="8036901" y="3534263"/>
                </a:lnTo>
                <a:lnTo>
                  <a:pt x="0" y="35342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620" r="-975" b="-7679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9384545" y="4520654"/>
            <a:ext cx="8036901" cy="5601476"/>
          </a:xfrm>
          <a:custGeom>
            <a:avLst/>
            <a:gdLst/>
            <a:ahLst/>
            <a:cxnLst/>
            <a:rect r="r" b="b" t="t" l="l"/>
            <a:pathLst>
              <a:path h="5601476" w="8036901">
                <a:moveTo>
                  <a:pt x="0" y="0"/>
                </a:moveTo>
                <a:lnTo>
                  <a:pt x="8036901" y="0"/>
                </a:lnTo>
                <a:lnTo>
                  <a:pt x="8036901" y="5601476"/>
                </a:lnTo>
                <a:lnTo>
                  <a:pt x="0" y="56014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628404" y="2934389"/>
            <a:ext cx="6686538" cy="844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73"/>
              </a:lnSpc>
              <a:spcBef>
                <a:spcPct val="0"/>
              </a:spcBef>
            </a:pPr>
            <a:r>
              <a:rPr lang="en-US" sz="498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Understanding Data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59450" y="4094765"/>
            <a:ext cx="5885945" cy="2873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2"/>
              </a:lnSpc>
            </a:pPr>
            <a:r>
              <a:rPr lang="en-US" sz="2730" spc="-54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Our dataset is constituted of 19 columns in one table, so we had to figure out how to split these columns into dimension tables for an efficient data warehouse design.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476217" cy="1028700"/>
            <a:chOff x="0" y="0"/>
            <a:chExt cx="4866164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66164" cy="270933"/>
            </a:xfrm>
            <a:custGeom>
              <a:avLst/>
              <a:gdLst/>
              <a:ahLst/>
              <a:cxnLst/>
              <a:rect r="r" b="b" t="t" l="l"/>
              <a:pathLst>
                <a:path h="270933" w="4866164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0"/>
            <a:ext cx="19019041" cy="4308916"/>
          </a:xfrm>
          <a:custGeom>
            <a:avLst/>
            <a:gdLst/>
            <a:ahLst/>
            <a:cxnLst/>
            <a:rect r="r" b="b" t="t" l="l"/>
            <a:pathLst>
              <a:path h="4308916" w="19019041">
                <a:moveTo>
                  <a:pt x="0" y="0"/>
                </a:moveTo>
                <a:lnTo>
                  <a:pt x="19019041" y="0"/>
                </a:lnTo>
                <a:lnTo>
                  <a:pt x="19019041" y="4308916"/>
                </a:lnTo>
                <a:lnTo>
                  <a:pt x="0" y="43089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5070" r="0" b="-108893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367558" y="2590556"/>
            <a:ext cx="11552885" cy="5105887"/>
            <a:chOff x="0" y="0"/>
            <a:chExt cx="3042735" cy="13447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42735" cy="1344760"/>
            </a:xfrm>
            <a:custGeom>
              <a:avLst/>
              <a:gdLst/>
              <a:ahLst/>
              <a:cxnLst/>
              <a:rect r="r" b="b" t="t" l="l"/>
              <a:pathLst>
                <a:path h="1344760" w="3042735">
                  <a:moveTo>
                    <a:pt x="0" y="0"/>
                  </a:moveTo>
                  <a:lnTo>
                    <a:pt x="3042735" y="0"/>
                  </a:lnTo>
                  <a:lnTo>
                    <a:pt x="3042735" y="1344760"/>
                  </a:lnTo>
                  <a:lnTo>
                    <a:pt x="0" y="1344760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042735" cy="13828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853259" y="9619190"/>
            <a:ext cx="1014612" cy="306920"/>
          </a:xfrm>
          <a:custGeom>
            <a:avLst/>
            <a:gdLst/>
            <a:ahLst/>
            <a:cxnLst/>
            <a:rect r="r" b="b" t="t" l="l"/>
            <a:pathLst>
              <a:path h="306920" w="1014612">
                <a:moveTo>
                  <a:pt x="0" y="0"/>
                </a:moveTo>
                <a:lnTo>
                  <a:pt x="1014613" y="0"/>
                </a:lnTo>
                <a:lnTo>
                  <a:pt x="1014613" y="306920"/>
                </a:lnTo>
                <a:lnTo>
                  <a:pt x="0" y="3069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269838" y="2903493"/>
            <a:ext cx="5748323" cy="992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95"/>
              </a:lnSpc>
              <a:spcBef>
                <a:spcPct val="0"/>
              </a:spcBef>
            </a:pPr>
            <a:r>
              <a:rPr lang="en-US" sz="585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DWH Design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896755" y="4392145"/>
            <a:ext cx="10494490" cy="2444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8"/>
              </a:lnSpc>
              <a:spcBef>
                <a:spcPct val="0"/>
              </a:spcBef>
            </a:pPr>
            <a:r>
              <a:rPr lang="en-US" sz="2748" spc="-54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The schema follows a star schema design, with f_products as the central fact table surrounded by dimension tables. This structure allows for efficient querying and analysis of product-related data across various dimensions like customer reviews, categories, countries, and manufacturers.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920442" y="9380005"/>
            <a:ext cx="1932817" cy="501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8"/>
              </a:lnSpc>
              <a:spcBef>
                <a:spcPct val="0"/>
              </a:spcBef>
            </a:pPr>
            <a:r>
              <a:rPr lang="en-US" sz="2748" spc="-54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Next page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67834"/>
            <a:ext cx="18288000" cy="10241280"/>
          </a:xfrm>
          <a:custGeom>
            <a:avLst/>
            <a:gdLst/>
            <a:ahLst/>
            <a:cxnLst/>
            <a:rect r="r" b="b" t="t" l="l"/>
            <a:pathLst>
              <a:path h="10241280" w="18288000">
                <a:moveTo>
                  <a:pt x="0" y="0"/>
                </a:moveTo>
                <a:lnTo>
                  <a:pt x="18288000" y="0"/>
                </a:lnTo>
                <a:lnTo>
                  <a:pt x="18288000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39603" y="1122782"/>
            <a:ext cx="7019697" cy="10556306"/>
            <a:chOff x="0" y="0"/>
            <a:chExt cx="660400" cy="9931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0400" cy="993118"/>
            </a:xfrm>
            <a:custGeom>
              <a:avLst/>
              <a:gdLst/>
              <a:ahLst/>
              <a:cxnLst/>
              <a:rect r="r" b="b" t="t" l="l"/>
              <a:pathLst>
                <a:path h="993118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507"/>
                  </a:cubicBezTo>
                  <a:lnTo>
                    <a:pt x="660400" y="993118"/>
                  </a:lnTo>
                  <a:lnTo>
                    <a:pt x="0" y="993118"/>
                  </a:lnTo>
                  <a:lnTo>
                    <a:pt x="0" y="332998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88900"/>
              <a:ext cx="660400" cy="904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614313" y="1459818"/>
            <a:ext cx="6270276" cy="6270276"/>
            <a:chOff x="0" y="0"/>
            <a:chExt cx="8916670" cy="891667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903970" cy="8903970"/>
            </a:xfrm>
            <a:custGeom>
              <a:avLst/>
              <a:gdLst/>
              <a:ahLst/>
              <a:cxnLst/>
              <a:rect r="r" b="b" t="t" l="l"/>
              <a:pathLst>
                <a:path h="8903970" w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54940" y="154940"/>
              <a:ext cx="8605520" cy="8605520"/>
            </a:xfrm>
            <a:custGeom>
              <a:avLst/>
              <a:gdLst/>
              <a:ahLst/>
              <a:cxnLst/>
              <a:rect r="r" b="b" t="t" l="l"/>
              <a:pathLst>
                <a:path h="8605520" w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blipFill>
              <a:blip r:embed="rId2"/>
              <a:stretch>
                <a:fillRect l="-35324" t="0" r="-35324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518345" y="6760999"/>
            <a:ext cx="7089678" cy="1438976"/>
          </a:xfrm>
          <a:custGeom>
            <a:avLst/>
            <a:gdLst/>
            <a:ahLst/>
            <a:cxnLst/>
            <a:rect r="r" b="b" t="t" l="l"/>
            <a:pathLst>
              <a:path h="1438976" w="7089678">
                <a:moveTo>
                  <a:pt x="0" y="0"/>
                </a:moveTo>
                <a:lnTo>
                  <a:pt x="7089678" y="0"/>
                </a:lnTo>
                <a:lnTo>
                  <a:pt x="7089678" y="1438976"/>
                </a:lnTo>
                <a:lnTo>
                  <a:pt x="0" y="14389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906" t="0" r="-29266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18345" y="3463987"/>
            <a:ext cx="8414772" cy="907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43"/>
              </a:lnSpc>
              <a:spcBef>
                <a:spcPct val="0"/>
              </a:spcBef>
            </a:pPr>
            <a:r>
              <a:rPr lang="en-US" sz="2530" spc="-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For this scenario, we're using Python to handle the extraction phase.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18345" y="2260798"/>
            <a:ext cx="5881184" cy="828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Data Extraction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18345" y="4894976"/>
            <a:ext cx="8414772" cy="907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43"/>
              </a:lnSpc>
              <a:spcBef>
                <a:spcPct val="0"/>
              </a:spcBef>
            </a:pPr>
            <a:r>
              <a:rPr lang="en-US" sz="2530" spc="-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Pandas to be specific did the extraction of data from the csv file.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66830" y="0"/>
            <a:ext cx="5021170" cy="10287000"/>
            <a:chOff x="0" y="0"/>
            <a:chExt cx="132244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44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2448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609132" y="1094482"/>
            <a:ext cx="9295169" cy="899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91"/>
              </a:lnSpc>
              <a:spcBef>
                <a:spcPct val="0"/>
              </a:spcBef>
            </a:pPr>
            <a:r>
              <a:rPr lang="en-US" sz="5279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Data Transformation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1595820" y="-1782102"/>
            <a:ext cx="3564204" cy="3564204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09132" y="2228788"/>
            <a:ext cx="9006427" cy="1866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83"/>
              </a:lnSpc>
              <a:spcBef>
                <a:spcPct val="0"/>
              </a:spcBef>
            </a:pPr>
            <a:r>
              <a:rPr lang="en-US" sz="2630" spc="-52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In the transformation phase,  major changes have been made, null values have been filled, data types changed to be easier for analysis and column have been splat into numerous other columns.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966307" y="300249"/>
            <a:ext cx="8027935" cy="9598729"/>
            <a:chOff x="0" y="0"/>
            <a:chExt cx="8603361" cy="1028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-2794" y="-127"/>
              <a:ext cx="8606155" cy="10286873"/>
            </a:xfrm>
            <a:custGeom>
              <a:avLst/>
              <a:gdLst/>
              <a:ahLst/>
              <a:cxnLst/>
              <a:rect r="r" b="b" t="t" l="l"/>
              <a:pathLst>
                <a:path h="10286873" w="8606155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2"/>
              <a:stretch>
                <a:fillRect l="-39765" t="0" r="-39765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700679" y="7074186"/>
            <a:ext cx="5946973" cy="594697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594175" y="8410948"/>
            <a:ext cx="11402164" cy="711357"/>
          </a:xfrm>
          <a:custGeom>
            <a:avLst/>
            <a:gdLst/>
            <a:ahLst/>
            <a:cxnLst/>
            <a:rect r="r" b="b" t="t" l="l"/>
            <a:pathLst>
              <a:path h="711357" w="11402164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16567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609132" y="5143500"/>
            <a:ext cx="11387207" cy="3298724"/>
            <a:chOff x="0" y="0"/>
            <a:chExt cx="2999100" cy="868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999100" cy="868800"/>
            </a:xfrm>
            <a:custGeom>
              <a:avLst/>
              <a:gdLst/>
              <a:ahLst/>
              <a:cxnLst/>
              <a:rect r="r" b="b" t="t" l="l"/>
              <a:pathLst>
                <a:path h="868800" w="2999100">
                  <a:moveTo>
                    <a:pt x="9518" y="0"/>
                  </a:moveTo>
                  <a:lnTo>
                    <a:pt x="2989581" y="0"/>
                  </a:lnTo>
                  <a:cubicBezTo>
                    <a:pt x="2992106" y="0"/>
                    <a:pt x="2994527" y="1003"/>
                    <a:pt x="2996312" y="2788"/>
                  </a:cubicBezTo>
                  <a:cubicBezTo>
                    <a:pt x="2998097" y="4573"/>
                    <a:pt x="2999100" y="6994"/>
                    <a:pt x="2999100" y="9518"/>
                  </a:cubicBezTo>
                  <a:lnTo>
                    <a:pt x="2999100" y="859282"/>
                  </a:lnTo>
                  <a:cubicBezTo>
                    <a:pt x="2999100" y="861806"/>
                    <a:pt x="2998097" y="864227"/>
                    <a:pt x="2996312" y="866012"/>
                  </a:cubicBezTo>
                  <a:cubicBezTo>
                    <a:pt x="2994527" y="867797"/>
                    <a:pt x="2992106" y="868800"/>
                    <a:pt x="2989581" y="868800"/>
                  </a:cubicBezTo>
                  <a:lnTo>
                    <a:pt x="9518" y="868800"/>
                  </a:lnTo>
                  <a:cubicBezTo>
                    <a:pt x="4261" y="868800"/>
                    <a:pt x="0" y="864538"/>
                    <a:pt x="0" y="859282"/>
                  </a:cubicBezTo>
                  <a:lnTo>
                    <a:pt x="0" y="9518"/>
                  </a:lnTo>
                  <a:cubicBezTo>
                    <a:pt x="0" y="6994"/>
                    <a:pt x="1003" y="4573"/>
                    <a:pt x="2788" y="2788"/>
                  </a:cubicBezTo>
                  <a:cubicBezTo>
                    <a:pt x="4573" y="1003"/>
                    <a:pt x="6994" y="0"/>
                    <a:pt x="9518" y="0"/>
                  </a:cubicBezTo>
                  <a:close/>
                </a:path>
              </a:pathLst>
            </a:custGeom>
            <a:solidFill>
              <a:srgbClr val="00569E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2999100" cy="906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255593" y="4814991"/>
            <a:ext cx="2772169" cy="685553"/>
            <a:chOff x="0" y="0"/>
            <a:chExt cx="1013291" cy="25058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13291" cy="250585"/>
            </a:xfrm>
            <a:custGeom>
              <a:avLst/>
              <a:gdLst/>
              <a:ahLst/>
              <a:cxnLst/>
              <a:rect r="r" b="b" t="t" l="l"/>
              <a:pathLst>
                <a:path h="250585" w="1013291">
                  <a:moveTo>
                    <a:pt x="125293" y="0"/>
                  </a:moveTo>
                  <a:lnTo>
                    <a:pt x="887999" y="0"/>
                  </a:lnTo>
                  <a:cubicBezTo>
                    <a:pt x="921228" y="0"/>
                    <a:pt x="953097" y="13200"/>
                    <a:pt x="976594" y="36697"/>
                  </a:cubicBezTo>
                  <a:cubicBezTo>
                    <a:pt x="1000091" y="60194"/>
                    <a:pt x="1013291" y="92063"/>
                    <a:pt x="1013291" y="125293"/>
                  </a:cubicBezTo>
                  <a:lnTo>
                    <a:pt x="1013291" y="125293"/>
                  </a:lnTo>
                  <a:cubicBezTo>
                    <a:pt x="1013291" y="158522"/>
                    <a:pt x="1000091" y="190391"/>
                    <a:pt x="976594" y="213888"/>
                  </a:cubicBezTo>
                  <a:cubicBezTo>
                    <a:pt x="953097" y="237385"/>
                    <a:pt x="921228" y="250585"/>
                    <a:pt x="887999" y="250585"/>
                  </a:cubicBezTo>
                  <a:lnTo>
                    <a:pt x="125293" y="250585"/>
                  </a:lnTo>
                  <a:cubicBezTo>
                    <a:pt x="92063" y="250585"/>
                    <a:pt x="60194" y="237385"/>
                    <a:pt x="36697" y="213888"/>
                  </a:cubicBezTo>
                  <a:cubicBezTo>
                    <a:pt x="13200" y="190391"/>
                    <a:pt x="0" y="158522"/>
                    <a:pt x="0" y="125293"/>
                  </a:cubicBezTo>
                  <a:lnTo>
                    <a:pt x="0" y="125293"/>
                  </a:lnTo>
                  <a:cubicBezTo>
                    <a:pt x="0" y="92063"/>
                    <a:pt x="13200" y="60194"/>
                    <a:pt x="36697" y="36697"/>
                  </a:cubicBezTo>
                  <a:cubicBezTo>
                    <a:pt x="60194" y="13200"/>
                    <a:pt x="92063" y="0"/>
                    <a:pt x="12529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66675"/>
              <a:ext cx="1013291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486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Reviews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5912407" y="4814991"/>
            <a:ext cx="2772169" cy="685553"/>
            <a:chOff x="0" y="0"/>
            <a:chExt cx="1013291" cy="25058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13291" cy="250585"/>
            </a:xfrm>
            <a:custGeom>
              <a:avLst/>
              <a:gdLst/>
              <a:ahLst/>
              <a:cxnLst/>
              <a:rect r="r" b="b" t="t" l="l"/>
              <a:pathLst>
                <a:path h="250585" w="1013291">
                  <a:moveTo>
                    <a:pt x="125293" y="0"/>
                  </a:moveTo>
                  <a:lnTo>
                    <a:pt x="887999" y="0"/>
                  </a:lnTo>
                  <a:cubicBezTo>
                    <a:pt x="921228" y="0"/>
                    <a:pt x="953097" y="13200"/>
                    <a:pt x="976594" y="36697"/>
                  </a:cubicBezTo>
                  <a:cubicBezTo>
                    <a:pt x="1000091" y="60194"/>
                    <a:pt x="1013291" y="92063"/>
                    <a:pt x="1013291" y="125293"/>
                  </a:cubicBezTo>
                  <a:lnTo>
                    <a:pt x="1013291" y="125293"/>
                  </a:lnTo>
                  <a:cubicBezTo>
                    <a:pt x="1013291" y="158522"/>
                    <a:pt x="1000091" y="190391"/>
                    <a:pt x="976594" y="213888"/>
                  </a:cubicBezTo>
                  <a:cubicBezTo>
                    <a:pt x="953097" y="237385"/>
                    <a:pt x="921228" y="250585"/>
                    <a:pt x="887999" y="250585"/>
                  </a:cubicBezTo>
                  <a:lnTo>
                    <a:pt x="125293" y="250585"/>
                  </a:lnTo>
                  <a:cubicBezTo>
                    <a:pt x="92063" y="250585"/>
                    <a:pt x="60194" y="237385"/>
                    <a:pt x="36697" y="213888"/>
                  </a:cubicBezTo>
                  <a:cubicBezTo>
                    <a:pt x="13200" y="190391"/>
                    <a:pt x="0" y="158522"/>
                    <a:pt x="0" y="125293"/>
                  </a:cubicBezTo>
                  <a:lnTo>
                    <a:pt x="0" y="125293"/>
                  </a:lnTo>
                  <a:cubicBezTo>
                    <a:pt x="0" y="92063"/>
                    <a:pt x="13200" y="60194"/>
                    <a:pt x="36697" y="36697"/>
                  </a:cubicBezTo>
                  <a:cubicBezTo>
                    <a:pt x="60194" y="13200"/>
                    <a:pt x="92063" y="0"/>
                    <a:pt x="12529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66675"/>
              <a:ext cx="1013291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486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Categories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569222" y="4814991"/>
            <a:ext cx="2670160" cy="685553"/>
            <a:chOff x="0" y="0"/>
            <a:chExt cx="976004" cy="25058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976004" cy="250585"/>
            </a:xfrm>
            <a:custGeom>
              <a:avLst/>
              <a:gdLst/>
              <a:ahLst/>
              <a:cxnLst/>
              <a:rect r="r" b="b" t="t" l="l"/>
              <a:pathLst>
                <a:path h="250585" w="976004">
                  <a:moveTo>
                    <a:pt x="125293" y="0"/>
                  </a:moveTo>
                  <a:lnTo>
                    <a:pt x="850712" y="0"/>
                  </a:lnTo>
                  <a:cubicBezTo>
                    <a:pt x="883941" y="0"/>
                    <a:pt x="915810" y="13200"/>
                    <a:pt x="939307" y="36697"/>
                  </a:cubicBezTo>
                  <a:cubicBezTo>
                    <a:pt x="962804" y="60194"/>
                    <a:pt x="976004" y="92063"/>
                    <a:pt x="976004" y="125293"/>
                  </a:cubicBezTo>
                  <a:lnTo>
                    <a:pt x="976004" y="125293"/>
                  </a:lnTo>
                  <a:cubicBezTo>
                    <a:pt x="976004" y="158522"/>
                    <a:pt x="962804" y="190391"/>
                    <a:pt x="939307" y="213888"/>
                  </a:cubicBezTo>
                  <a:cubicBezTo>
                    <a:pt x="915810" y="237385"/>
                    <a:pt x="883941" y="250585"/>
                    <a:pt x="850712" y="250585"/>
                  </a:cubicBezTo>
                  <a:lnTo>
                    <a:pt x="125293" y="250585"/>
                  </a:lnTo>
                  <a:cubicBezTo>
                    <a:pt x="92063" y="250585"/>
                    <a:pt x="60194" y="237385"/>
                    <a:pt x="36697" y="213888"/>
                  </a:cubicBezTo>
                  <a:cubicBezTo>
                    <a:pt x="13200" y="190391"/>
                    <a:pt x="0" y="158522"/>
                    <a:pt x="0" y="125293"/>
                  </a:cubicBezTo>
                  <a:lnTo>
                    <a:pt x="0" y="125293"/>
                  </a:lnTo>
                  <a:cubicBezTo>
                    <a:pt x="0" y="92063"/>
                    <a:pt x="13200" y="60194"/>
                    <a:pt x="36697" y="36697"/>
                  </a:cubicBezTo>
                  <a:cubicBezTo>
                    <a:pt x="60194" y="13200"/>
                    <a:pt x="92063" y="0"/>
                    <a:pt x="12529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66675"/>
              <a:ext cx="976004" cy="3172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486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Stocks</a:t>
              </a: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2255593" y="5729422"/>
            <a:ext cx="3196413" cy="2176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75"/>
              </a:lnSpc>
              <a:spcBef>
                <a:spcPct val="0"/>
              </a:spcBef>
            </a:pPr>
            <a:r>
              <a:rPr lang="en-US" sz="2482" spc="-49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Customers Reviews being concatenated with the rating, review date and the customer name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912407" y="5719897"/>
            <a:ext cx="3144775" cy="2249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59"/>
              </a:lnSpc>
              <a:spcBef>
                <a:spcPct val="0"/>
              </a:spcBef>
            </a:pPr>
            <a:r>
              <a:rPr lang="en-US" sz="2542" spc="-50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Categories and almost 3 levels of sub-categories were split into 4 columns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689588" y="5624370"/>
            <a:ext cx="3054636" cy="2194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72"/>
              </a:lnSpc>
              <a:spcBef>
                <a:spcPct val="0"/>
              </a:spcBef>
            </a:pPr>
            <a:r>
              <a:rPr lang="en-US" sz="2480" spc="-49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Stocks column cleaned from useless characters then splatted into two column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283153"/>
            <a:ext cx="7523780" cy="7546156"/>
            <a:chOff x="0" y="0"/>
            <a:chExt cx="2106826" cy="21130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6826" cy="2113092"/>
            </a:xfrm>
            <a:custGeom>
              <a:avLst/>
              <a:gdLst/>
              <a:ahLst/>
              <a:cxnLst/>
              <a:rect r="r" b="b" t="t" l="l"/>
              <a:pathLst>
                <a:path h="2113092" w="2106826">
                  <a:moveTo>
                    <a:pt x="0" y="0"/>
                  </a:moveTo>
                  <a:lnTo>
                    <a:pt x="2106826" y="0"/>
                  </a:lnTo>
                  <a:lnTo>
                    <a:pt x="2106826" y="2113092"/>
                  </a:lnTo>
                  <a:lnTo>
                    <a:pt x="0" y="2113092"/>
                  </a:ln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06826" cy="2151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8829309"/>
            <a:ext cx="7523780" cy="428991"/>
            <a:chOff x="0" y="0"/>
            <a:chExt cx="2106826" cy="1201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06826" cy="120127"/>
            </a:xfrm>
            <a:custGeom>
              <a:avLst/>
              <a:gdLst/>
              <a:ahLst/>
              <a:cxnLst/>
              <a:rect r="r" b="b" t="t" l="l"/>
              <a:pathLst>
                <a:path h="120127" w="2106826">
                  <a:moveTo>
                    <a:pt x="0" y="0"/>
                  </a:moveTo>
                  <a:lnTo>
                    <a:pt x="2106826" y="0"/>
                  </a:lnTo>
                  <a:lnTo>
                    <a:pt x="2106826" y="120127"/>
                  </a:lnTo>
                  <a:lnTo>
                    <a:pt x="0" y="120127"/>
                  </a:lnTo>
                  <a:close/>
                </a:path>
              </a:pathLst>
            </a:custGeom>
            <a:solidFill>
              <a:srgbClr val="145DA0">
                <a:alpha val="4862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106826" cy="158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238003" y="8290589"/>
            <a:ext cx="7523780" cy="752378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3724222" y="-4507687"/>
            <a:ext cx="5924489" cy="592448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9526584" y="1283153"/>
            <a:ext cx="6345873" cy="2623445"/>
          </a:xfrm>
          <a:custGeom>
            <a:avLst/>
            <a:gdLst/>
            <a:ahLst/>
            <a:cxnLst/>
            <a:rect r="r" b="b" t="t" l="l"/>
            <a:pathLst>
              <a:path h="2623445" w="6345873">
                <a:moveTo>
                  <a:pt x="0" y="0"/>
                </a:moveTo>
                <a:lnTo>
                  <a:pt x="6345874" y="0"/>
                </a:lnTo>
                <a:lnTo>
                  <a:pt x="6345874" y="2623445"/>
                </a:lnTo>
                <a:lnTo>
                  <a:pt x="0" y="262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4742" r="0" b="-255285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526584" y="4457733"/>
            <a:ext cx="6345873" cy="4586072"/>
          </a:xfrm>
          <a:custGeom>
            <a:avLst/>
            <a:gdLst/>
            <a:ahLst/>
            <a:cxnLst/>
            <a:rect r="r" b="b" t="t" l="l"/>
            <a:pathLst>
              <a:path h="4586072" w="6345873">
                <a:moveTo>
                  <a:pt x="0" y="0"/>
                </a:moveTo>
                <a:lnTo>
                  <a:pt x="6345874" y="0"/>
                </a:lnTo>
                <a:lnTo>
                  <a:pt x="6345874" y="4586072"/>
                </a:lnTo>
                <a:lnTo>
                  <a:pt x="0" y="45860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6642" r="0" b="-119353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676083" y="1455567"/>
            <a:ext cx="4675768" cy="1977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02"/>
              </a:lnSpc>
              <a:spcBef>
                <a:spcPct val="0"/>
              </a:spcBef>
            </a:pPr>
            <a:r>
              <a:rPr lang="en-US" sz="564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Sentiment Analysis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85559" y="3901833"/>
            <a:ext cx="6410061" cy="2397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23"/>
              </a:lnSpc>
              <a:spcBef>
                <a:spcPct val="0"/>
              </a:spcBef>
            </a:pPr>
            <a:r>
              <a:rPr lang="en-US" sz="2730" spc="-54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Sentiment analysis of customer reviews using Natural Language Processing (NLP) involves analyzing text data to determine the sentiment expressed within each review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DAGNMdGLtok</dc:identifier>
  <dcterms:modified xsi:type="dcterms:W3CDTF">2011-08-01T06:04:30Z</dcterms:modified>
  <cp:revision>1</cp:revision>
  <dc:title>Technology Pitch Deck</dc:title>
</cp:coreProperties>
</file>

<file path=docProps/thumbnail.jpeg>
</file>